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440" r:id="rId3"/>
    <p:sldId id="527" r:id="rId5"/>
    <p:sldId id="503" r:id="rId6"/>
    <p:sldId id="450" r:id="rId7"/>
    <p:sldId id="459" r:id="rId8"/>
    <p:sldId id="462" r:id="rId9"/>
    <p:sldId id="460" r:id="rId10"/>
    <p:sldId id="484" r:id="rId11"/>
    <p:sldId id="485" r:id="rId12"/>
    <p:sldId id="486" r:id="rId13"/>
    <p:sldId id="487" r:id="rId14"/>
    <p:sldId id="488" r:id="rId15"/>
    <p:sldId id="489" r:id="rId16"/>
    <p:sldId id="490" r:id="rId17"/>
    <p:sldId id="491" r:id="rId18"/>
    <p:sldId id="463" r:id="rId19"/>
    <p:sldId id="464" r:id="rId20"/>
    <p:sldId id="465" r:id="rId21"/>
    <p:sldId id="504" r:id="rId22"/>
    <p:sldId id="449" r:id="rId23"/>
    <p:sldId id="451" r:id="rId24"/>
    <p:sldId id="453" r:id="rId25"/>
    <p:sldId id="455" r:id="rId26"/>
    <p:sldId id="456" r:id="rId27"/>
    <p:sldId id="475" r:id="rId28"/>
    <p:sldId id="45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3" autoAdjust="0"/>
    <p:restoredTop sz="94656" autoAdjust="0"/>
  </p:normalViewPr>
  <p:slideViewPr>
    <p:cSldViewPr snapToGrid="0">
      <p:cViewPr varScale="1">
        <p:scale>
          <a:sx n="76" d="100"/>
          <a:sy n="76" d="100"/>
        </p:scale>
        <p:origin x="67"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r>
              <a:rPr lang="en-US"/>
              <a:t>discrete GPUs:</a:t>
            </a:r>
            <a:endParaRPr lang="en-US"/>
          </a:p>
          <a:p>
            <a:r>
              <a:rPr lang="en-US"/>
              <a:t>    Vega 10 (14 nm Samsung/GloFo FinFET process) (also codenamed Greenland[46]) found on "Radeon RX Vega 64", "Radeon RX Vega 56", "Radeon Vega Frontier Edition" and "Radeon Pro V340" graphics cards[47]</a:t>
            </a:r>
            <a:endParaRPr lang="en-US"/>
          </a:p>
          <a:p>
            <a:r>
              <a:rPr lang="en-US"/>
              <a:t>    Vega 12 (14 nm Samsung/GloFo FinFET process) found on "Radeon Vega Pro 20" and "Radeon Vega Pro 16"-branded mobile graphics cards[48]</a:t>
            </a:r>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r>
              <a:rPr lang="en-US"/>
              <a:t>    Raven Ridge[51] came with VCN 1 which supersedes VCE and UVD and allows full fixed-function VP9 decode.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https://www.reddit.com/r/hardware/comments/acjj8a/musings_on_vega_gcn_architecture/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a:p>
            <a:endParaRPr lang="en-US"/>
          </a:p>
          <a:p>
            <a:r>
              <a:rPr lang="en-US"/>
              <a:t>With only 16-PEs per vALU, how does a wavefront of size 64 actually work? The dirty little secret is that each PE repeats itself 4-times in a row, across 4-cycles. This is a hidden fact deep in AMD documentation. In any case, 4-cycles x 16 PE == 64 Workitems per vALU. x4 vALUs == 256 work-items per Compute Unit (every 4 clock cycles). Why repeat themselves? Repeating commands over-and-over again helps Vega to hide the memory-latency problem.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endParaRPr lang="en-US"/>
          </a:p>
          <a:p>
            <a:r>
              <a:rPr lang="en-US"/>
              <a:t>https://gpuopen.com/amd-gcn-assembly-cross-lane-operations/</a:t>
            </a:r>
            <a:endParaRPr lang="en-US"/>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 https://rocm-documentation.readthedocs.io/en/latest/ROCm_Compiler_SDK/ROCm-Native-ISA.html</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p>
          <a:p>
            <a:r>
              <a:rPr lang="en-US" dirty="0"/>
              <a:t>The ROCr System Runtime is language independent and makes heavy use of the Heterogeneous System Architecture (HSA) Runtime API.</a:t>
            </a:r>
            <a:endParaRPr lang="en-US" dirty="0"/>
          </a:p>
          <a:p>
            <a:r>
              <a:rPr lang="en-US" dirty="0"/>
              <a:t>HSA defines a unified virtual address space for compute devices</a:t>
            </a:r>
            <a:r>
              <a:rPr lang="x-none" altLang="en-US" dirty="0"/>
              <a:t>.</a:t>
            </a:r>
            <a:endParaRPr lang="x-none" altLang="en-US" dirty="0"/>
          </a:p>
          <a:p>
            <a:r>
              <a:rPr lang="x-none" altLang="en-US" dirty="0"/>
              <a:t>the HSA specifications cover:</a:t>
            </a:r>
            <a:endParaRPr lang="x-none" altLang="en-US" dirty="0"/>
          </a:p>
          <a:p>
            <a:pPr marL="171450" indent="-171450">
              <a:buFont typeface="Arial" charset="0"/>
              <a:buChar char="•"/>
            </a:pPr>
            <a:r>
              <a:rPr lang="x-none" altLang="en-US" dirty="0"/>
              <a:t>HSA Intermediate Layer: HSA Intermediate Layer (HSAIL), a virtual instruction set for parallel programs;</a:t>
            </a:r>
            <a:endParaRPr lang="x-none" altLang="en-US" dirty="0"/>
          </a:p>
          <a:p>
            <a:pPr marL="171450" indent="-171450">
              <a:buFont typeface="Arial" charset="0"/>
              <a:buChar char="•"/>
            </a:pPr>
            <a:r>
              <a:rPr lang="x-none" altLang="en-US" dirty="0"/>
              <a:t>HSA memory model;</a:t>
            </a:r>
            <a:endParaRPr lang="x-none" altLang="en-US" dirty="0"/>
          </a:p>
          <a:p>
            <a:pPr marL="171450" indent="-171450">
              <a:buFont typeface="Arial" charset="0"/>
              <a:buChar char="•"/>
            </a:pPr>
            <a:r>
              <a:rPr lang="x-none" altLang="en-US" dirty="0"/>
              <a:t>HSA dispatcher and run-time:  ROCr API is essentially the HSA Runtime API plus extensions for discrete GPUs and peer-to-peer communication;</a:t>
            </a:r>
            <a:endParaRPr lang="x-none" altLang="en-US" dirty="0"/>
          </a:p>
          <a:p>
            <a:pPr marL="171450" indent="-171450">
              <a:buFont typeface="Arial" charset="0"/>
              <a:buChar char="•"/>
            </a:pPr>
            <a:r>
              <a:rPr lang="x-none" altLang="en-US" dirty="0"/>
              <a:t>Define a set of hardware requirements.</a:t>
            </a:r>
            <a:endParaRPr lang="x-none" altLang="en-US" dirty="0"/>
          </a:p>
          <a:p>
            <a:endParaRPr lang="en-US" dirty="0"/>
          </a:p>
          <a:p>
            <a:r>
              <a:rPr lang="x-none" altLang="en-US" dirty="0"/>
              <a:t>r</a:t>
            </a:r>
            <a:r>
              <a:rPr lang="en-US" dirty="0"/>
              <a:t>ocALUTION can be seen as middle-ware between different parallel backends and application specific packages.</a:t>
            </a:r>
            <a:endParaRPr lang="en-US" dirty="0"/>
          </a:p>
          <a:p>
            <a:r>
              <a:rPr lang="en-US" dirty="0"/>
              <a:t>Various backends </a:t>
            </a:r>
            <a:r>
              <a:rPr lang="x-none" altLang="en-US" dirty="0"/>
              <a:t>supported by rocALUTION:</a:t>
            </a:r>
            <a:endParaRPr lang="x-none" altLang="en-US" dirty="0"/>
          </a:p>
          <a:p>
            <a:pPr marL="171450" indent="-171450">
              <a:buFont typeface="Arial" charset="0"/>
              <a:buChar char="•"/>
            </a:pPr>
            <a:r>
              <a:rPr lang="en-US" dirty="0"/>
              <a:t>        Host - fallback backend, designed for CPUs</a:t>
            </a:r>
            <a:endParaRPr lang="en-US" dirty="0"/>
          </a:p>
          <a:p>
            <a:pPr marL="171450" indent="-171450">
              <a:buFont typeface="Arial" charset="0"/>
              <a:buChar char="•"/>
            </a:pPr>
            <a:r>
              <a:rPr lang="en-US" dirty="0"/>
              <a:t>        GPU/HIP - accelerator backend, designed for HIP capable AMD GPUs</a:t>
            </a:r>
            <a:endParaRPr lang="en-US" dirty="0"/>
          </a:p>
          <a:p>
            <a:pPr marL="171450" indent="-171450">
              <a:buFont typeface="Arial" charset="0"/>
              <a:buChar char="•"/>
            </a:pPr>
            <a:r>
              <a:rPr lang="en-US" dirty="0"/>
              <a:t>        OpenMP - designed for multi-core CPUs</a:t>
            </a:r>
            <a:endParaRPr lang="en-US" dirty="0"/>
          </a:p>
          <a:p>
            <a:pPr marL="171450" indent="-171450">
              <a:buFont typeface="Arial" charset="0"/>
              <a:buChar char="•"/>
            </a:pPr>
            <a:r>
              <a:rPr lang="en-US" dirty="0"/>
              <a:t>        MPI - designed for multi-node and multi-GPU configurations</a:t>
            </a:r>
            <a:endParaRPr lang="en-US" dirty="0"/>
          </a:p>
          <a:p>
            <a:pPr marL="171450" indent="-171450"/>
            <a:endParaRPr lang="en-US" dirty="0"/>
          </a:p>
          <a:p>
            <a:pPr marL="171450" indent="-171450"/>
            <a:r>
              <a:rPr lang="x-none" altLang="en-US" dirty="0"/>
              <a:t>MIOpenGEMM: A tool for generating OpenCL matrix multiplication (GEMM) kernels.</a:t>
            </a:r>
            <a:endParaRPr lang="x-none" altLang="en-US" dirty="0"/>
          </a:p>
          <a:p>
            <a:pPr marL="171450" indent="-171450"/>
            <a:r>
              <a:rPr lang="x-none" altLang="en-US" dirty="0"/>
              <a:t>rocThrust: Thrust is a parallel algorithms library which resembles the C++ Standard Template Library (STL). This library has been ported to HIP/ROCm platform, which uses the rocPRIM library.</a:t>
            </a:r>
            <a:endParaRPr lang="x-none" altLang="en-US" dirty="0"/>
          </a:p>
          <a:p>
            <a:pPr marL="171450" indent="-171450"/>
            <a:r>
              <a:rPr lang="x-none" altLang="en-US" dirty="0"/>
              <a:t>MIGraphX: AMD's graph optimization engine.</a:t>
            </a:r>
            <a:endParaRPr lang="x-none" altLang="en-US" dirty="0"/>
          </a:p>
          <a:p>
            <a:pPr marL="171450" indent="-171450"/>
            <a:r>
              <a:rPr lang="x-none" altLang="en-US" dirty="0"/>
              <a:t>ROCm SMI Lib: The ROCm System Management Interface Library, or ROCm SMI library, is part of the Radeon Open Compute ROCm software stack . It is a C library for Linux that provides a user space interface for applications to monitor and control GPU applications.</a:t>
            </a:r>
            <a:endParaRPr lang="x-none" altLang="en-US" dirty="0"/>
          </a:p>
          <a:p>
            <a:pPr marL="171450" indent="-171450"/>
            <a:r>
              <a:rPr lang="x-none" altLang="en-US" dirty="0"/>
              <a:t>RCCL: ROCm Communication Collectives Library. A stand-alone library of standard collective communication routines for GPUs, implementing all-reduce, all-gather, reduce, broadcast, and reduce-scatter. It has been optimized to achieve high bandwidth on platforms using PCIe, xGMI as well as networking using InfiniBand Verbs or TCP/IP sockets. RCCL supports an arbitrary number of GPUs installed in a single node, and can be used in either single- or multi-process (e.g., MPI) applications. Multi node support is planned for a future release.</a:t>
            </a:r>
            <a:endParaRPr lang="x-none" altLang="en-US" dirty="0"/>
          </a:p>
          <a:p>
            <a:pPr marL="171450" indent="-171450"/>
            <a:r>
              <a:rPr lang="x-none" altLang="en-US" dirty="0"/>
              <a:t>hipCUB: A thin wrapper library on top of rocPRIM or CUB. It enables developers to port project using CUB library to the HIP layer and to run them on AMD hardware. In ROCm environment hipCUB uses rocPRIM library as the backend.</a:t>
            </a:r>
            <a:endParaRPr lang="x-none" altLang="en-US" dirty="0"/>
          </a:p>
          <a:p>
            <a:pPr marL="171450" indent="-171450"/>
            <a:endParaRPr lang="x-none" alt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a:t>
            </a:r>
            <a:endParaRPr lang="x-none" altLang="en-US" dirty="0"/>
          </a:p>
          <a:p>
            <a:r>
              <a:rPr lang="x-none" altLang="en-US" dirty="0"/>
              <a:t>| Format | Bits | Exponent | Fraction |</a:t>
            </a:r>
            <a:endParaRPr lang="x-none" altLang="en-US" dirty="0"/>
          </a:p>
          <a:p>
            <a:r>
              <a:rPr lang="x-none" altLang="en-US" dirty="0"/>
              <a:t>|--------+------+----------+----------|</a:t>
            </a:r>
            <a:endParaRPr lang="x-none" altLang="en-US" dirty="0"/>
          </a:p>
          <a:p>
            <a:r>
              <a:rPr lang="x-none" altLang="en-US" dirty="0"/>
              <a:t>| FP32   |   32 |        8 |       23 |</a:t>
            </a:r>
            <a:endParaRPr lang="x-none" altLang="en-US" dirty="0"/>
          </a:p>
          <a:p>
            <a:r>
              <a:rPr lang="x-none" altLang="en-US" dirty="0"/>
              <a:t>| FP16   |   16 |        5 |       10 |</a:t>
            </a:r>
            <a:endParaRPr lang="x-none" altLang="en-US" dirty="0"/>
          </a:p>
          <a:p>
            <a:r>
              <a:rPr lang="x-none" altLang="en-US" dirty="0"/>
              <a:t>| BF16   |   16 |        8 |        7 |</a:t>
            </a:r>
            <a:endParaRPr lang="x-none" altLang="en-US" dirty="0"/>
          </a:p>
          <a:p>
            <a:r>
              <a:rPr lang="x-none" altLang="en-US" dirty="0"/>
              <a:t>|--------+------+----------+----------|</a:t>
            </a:r>
            <a:endParaRPr lang="x-none" altLang="en-US" dirty="0"/>
          </a:p>
          <a:p>
            <a:endParaRPr lang="x-none" altLang="en-US" dirty="0"/>
          </a:p>
          <a:p>
            <a:r>
              <a:rPr lang="x-none" altLang="en-US" dirty="0"/>
              <a:t>BF16的指数位比FP16多，跟FP32一样，不过小数位比较少。这样设计说明了设计者希望在16bits的空间中，通过降低精度（比FP16的精度还低）的方式，来获得更大的数值空间（Dynamic Range）。</a:t>
            </a:r>
            <a:endParaRPr lang="x-none" altLang="en-US" dirty="0"/>
          </a:p>
          <a:p>
            <a:endParaRPr lang="x-none" altLang="en-US" dirty="0"/>
          </a:p>
          <a:p>
            <a:r>
              <a:rPr lang="x-none" altLang="en-US" dirty="0"/>
              <a:t>Software support for BFloat16 on Radeon Instinct MI50, MI60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a:t>
            </a:r>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a:t>
            </a:r>
            <a:endParaRPr lang="x-none" altLang="en-US"/>
          </a:p>
          <a:p>
            <a:r>
              <a:rPr lang="x-none" altLang="en-US"/>
              <a:t>https://rocm-documentation.readthedocs.io/en/latest/ROCm_Compiler_SDK/ROCm-Native-ISA.html</a:t>
            </a:r>
            <a:endParaRPr lang="x-none" altLang="en-US"/>
          </a:p>
          <a:p>
            <a:r>
              <a:rPr lang="x-none" altLang="en-US"/>
              <a:t>http://llvm.org/docs/AMDGPUUsage.html</a:t>
            </a:r>
            <a:endParaRPr lang="x-none" altLang="en-US"/>
          </a:p>
          <a:p>
            <a:r>
              <a:rPr lang="x-none" altLang="en-US"/>
              <a:t>Note: The AMDGPU backend provides ISA code generation for AMD GPUs, starting with the R600 family up until the current GCN families. It lives in the lib/Target/AMDGPU directory.</a:t>
            </a:r>
            <a:endParaRPr lang="x-none" altLang="en-US"/>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Tensorflow ROCm port This project is based on TensorFlow 1.14.0. It has been verified to work with the latest ROCm2.6 release. Please follow the instructions here to set up your ROCm stack. A docker container: rocm/tensorflow:latest(https://hub.docker.com/r/rocm/tensorflow/) is readily available to be used</a:t>
            </a:r>
            <a:r>
              <a:rPr lang="x-none" altLang="en-US"/>
              <a:t>.</a:t>
            </a:r>
            <a:endParaRPr lang="x-none" altLang="en-US"/>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HCC: An open source C++ compiler for heterogeneous devices, that takes a application program that confroms to a parallel programming standards such as C++ AMP, HC, C++ 17 ParallelSTL, or OpenMP, and transforms it into the AMD GCN ISA. The project is based on LLVM+CLANG. https://github.com/RadeonOpenCompute/hcc/wiki</a:t>
            </a:r>
            <a:endParaRPr lang="x-none" altLang="en-US"/>
          </a:p>
          <a:p>
            <a:endParaRPr lang="x-none" altLang="en-US"/>
          </a:p>
          <a:p>
            <a:r>
              <a:rPr lang="x-none" altLang="en-US"/>
              <a:t>Reference:</a:t>
            </a:r>
            <a:endParaRPr lang="x-none" altLang="en-US"/>
          </a:p>
          <a:p>
            <a:r>
              <a:rPr lang="x-none" altLang="en-US"/>
              <a:t>https://gpuopen.com/rocm-do-you-speaka-my-language/</a:t>
            </a:r>
            <a:endParaRPr lang="x-none" altLang="en-US"/>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hasCustomPrompt="1"/>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hasCustomPrompt="1"/>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hasCustomPrompt="1"/>
          </p:nvPr>
        </p:nvSpPr>
        <p:spPr>
          <a:xfrm>
            <a:off x="1422400" y="365126"/>
            <a:ext cx="9647600" cy="1028246"/>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emf"/><Relationship Id="rId1"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x-none" altLang="en-US" sz="4000" dirty="0">
                <a:solidFill>
                  <a:schemeClr val="tx1"/>
                </a:solidFill>
              </a:rPr>
              <a:t>Brief on AMD ROCm &amp; MIVisionX</a:t>
            </a:r>
            <a:endParaRPr lang="zh-CN" altLang="en-US" sz="4000" dirty="0">
              <a:solidFill>
                <a:schemeClr val="tx1"/>
              </a:solidFill>
            </a:endParaRPr>
          </a:p>
        </p:txBody>
      </p:sp>
      <p:sp>
        <p:nvSpPr>
          <p:cNvPr id="5" name="副标题 4"/>
          <p:cNvSpPr>
            <a:spLocks noGrp="1"/>
          </p:cNvSpPr>
          <p:nvPr>
            <p:ph type="subTitle" idx="1"/>
          </p:nvPr>
        </p:nvSpPr>
        <p:spPr>
          <a:xfrm>
            <a:off x="838201" y="4765268"/>
            <a:ext cx="10515600" cy="712242"/>
          </a:xfrm>
        </p:spPr>
        <p:txBody>
          <a:bodyPr/>
          <a:lstStyle/>
          <a:p>
            <a:r>
              <a:rPr lang="x-none" altLang="zh-CN" dirty="0"/>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35965"/>
          </a:xfrm>
        </p:spPr>
        <p:txBody>
          <a:bodyPr>
            <a:normAutofit fontScale="90000"/>
          </a:bodyPr>
          <a:lstStyle/>
          <a:p>
            <a:r>
              <a:rPr lang="x-none" altLang="en-US" sz="3600"/>
              <a:t>MIVisionX - Applications Based on AMD OpenVX</a:t>
            </a:r>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84225"/>
          </a:xfrm>
        </p:spPr>
        <p:txBody>
          <a:bodyPr>
            <a:normAutofit fontScale="90000"/>
          </a:bodyPr>
          <a:lstStyle/>
          <a:p>
            <a:r>
              <a:rPr lang="x-none" altLang="en-US" sz="3600"/>
              <a:t>MIVisionX - AMD OpenVX Client/Server Demo App</a:t>
            </a:r>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x-none" altLang="en-US" sz="3600" dirty="0"/>
              <a:t>MIVisionX - </a:t>
            </a:r>
            <a:r>
              <a:rPr lang="en-US" sz="3600" dirty="0"/>
              <a:t>Neural Net Model Compiler &amp; Optimizer</a:t>
            </a:r>
          </a:p>
        </p:txBody>
      </p:sp>
      <p:sp>
        <p:nvSpPr>
          <p:cNvPr id="3" name="Content Placeholder 2"/>
          <p:cNvSpPr>
            <a:spLocks noGrp="1"/>
          </p:cNvSpPr>
          <p:nvPr>
            <p:ph sz="half" idx="1"/>
          </p:nvPr>
        </p:nvSpPr>
        <p:spPr>
          <a:xfrm>
            <a:off x="838837" y="1258851"/>
            <a:ext cx="5550535" cy="5238271"/>
          </a:xfrm>
        </p:spPr>
        <p:txBody>
          <a:bodyPr>
            <a:normAutofit fontScale="72500" lnSpcReduction="20000"/>
          </a:bodyPr>
          <a:lstStyle/>
          <a:p>
            <a:r>
              <a:rPr lang="en-US" dirty="0"/>
              <a:t>Neural Net Model Compiler &amp; Optimizer converts pre-trained neural network models to </a:t>
            </a:r>
            <a:r>
              <a:rPr lang="en-US" dirty="0" err="1"/>
              <a:t>MIVisionX</a:t>
            </a:r>
            <a:r>
              <a:rPr lang="en-US" dirty="0"/>
              <a:t> runtime code for optimized inference.</a:t>
            </a:r>
            <a:endParaRPr lang="en-US" dirty="0"/>
          </a:p>
          <a:p>
            <a:r>
              <a:rPr lang="en-US" dirty="0" err="1"/>
              <a:t>MIVisionX</a:t>
            </a:r>
            <a:r>
              <a:rPr lang="en-US" dirty="0"/>
              <a:t> </a:t>
            </a:r>
            <a:r>
              <a:rPr lang="en-US" dirty="0" err="1"/>
              <a:t>RunTime</a:t>
            </a:r>
            <a:r>
              <a:rPr lang="x-none" altLang="en-US" dirty="0"/>
              <a:t>: AMD OpenVX + OpenCV-Interop Kernels</a:t>
            </a:r>
            <a:endParaRPr lang="x-none" altLang="en-US" dirty="0"/>
          </a:p>
          <a:p>
            <a:r>
              <a:rPr lang="en-US" dirty="0"/>
              <a:t>Pre-requisites</a:t>
            </a:r>
            <a:r>
              <a:rPr lang="x-none" altLang="en-US" dirty="0"/>
              <a:t>: Install ROCm, and MIVisionX, numpy, onnx, nnef-parser</a:t>
            </a:r>
            <a:endParaRPr lang="x-none" altLang="en-US" dirty="0"/>
          </a:p>
          <a:p>
            <a:r>
              <a:rPr lang="en-US" dirty="0"/>
              <a:t>Model Compiler &amp; Optimizer Usage</a:t>
            </a:r>
            <a:endParaRPr lang="en-US" dirty="0"/>
          </a:p>
          <a:p>
            <a:pPr lvl="1"/>
            <a:r>
              <a:rPr lang="en-US" dirty="0"/>
              <a:t>Step 1 - Convert Pre-trained model to AMD NNIR</a:t>
            </a:r>
            <a:r>
              <a:rPr lang="x-none" altLang="en-US" dirty="0"/>
              <a:t>, pre-trained models can be Caffe, ONNX, NNEF;</a:t>
            </a:r>
            <a:endParaRPr lang="x-none" altLang="en-US" dirty="0"/>
          </a:p>
          <a:p>
            <a:pPr lvl="1"/>
            <a:r>
              <a:rPr lang="en-US" dirty="0"/>
              <a:t>Step 2 - Apply Optimizations</a:t>
            </a:r>
            <a:endParaRPr lang="en-US" dirty="0"/>
          </a:p>
          <a:p>
            <a:pPr lvl="2"/>
            <a:r>
              <a:rPr lang="x-none" altLang="en-US" dirty="0"/>
              <a:t>Update batch size in AMD NNIR model</a:t>
            </a:r>
            <a:endParaRPr lang="x-none" altLang="en-US" dirty="0"/>
          </a:p>
          <a:p>
            <a:pPr lvl="2"/>
            <a:r>
              <a:rPr lang="x-none" altLang="en-US" dirty="0"/>
              <a:t>Fuse operations in AMD NNIR model</a:t>
            </a:r>
            <a:endParaRPr lang="x-none" altLang="en-US" dirty="0"/>
          </a:p>
          <a:p>
            <a:pPr lvl="2"/>
            <a:r>
              <a:rPr lang="x-none" altLang="en-US" dirty="0"/>
              <a:t>Quantize the model to float 16</a:t>
            </a:r>
            <a:endParaRPr lang="x-none" altLang="en-US" dirty="0"/>
          </a:p>
          <a:p>
            <a:pPr lvl="2"/>
            <a:r>
              <a:rPr lang="x-none" altLang="en-US" dirty="0"/>
              <a:t>Workaround groups using slice and concat operations in AMD NNIR model</a:t>
            </a:r>
            <a:endParaRPr lang="x-none" altLang="en-US" dirty="0"/>
          </a:p>
          <a:p>
            <a:pPr lvl="1"/>
            <a:r>
              <a:rPr lang="x-none" altLang="en-US" dirty="0"/>
              <a:t>Step 3 - Convert AMD NNIR to OpenVX C code </a:t>
            </a:r>
            <a:r>
              <a:rPr lang="en-US" altLang="x-none" dirty="0"/>
              <a:t>w/ nnir_to_openvx.py</a:t>
            </a:r>
            <a:endParaRPr lang="x-none" altLang="en-US" dirty="0"/>
          </a:p>
          <a:p>
            <a:pPr lvl="1"/>
            <a:endParaRPr lang="x-none" altLang="en-US" dirty="0"/>
          </a:p>
          <a:p>
            <a:endParaRPr lang="en-US" dirty="0"/>
          </a:p>
        </p:txBody>
      </p:sp>
      <p:pic>
        <p:nvPicPr>
          <p:cNvPr id="6" name="Content Placeholder 5"/>
          <p:cNvPicPr>
            <a:picLocks noGrp="1" noChangeAspect="1"/>
          </p:cNvPicPr>
          <p:nvPr>
            <p:ph sz="half" idx="2"/>
          </p:nvPr>
        </p:nvPicPr>
        <p:blipFill>
          <a:blip r:embed="rId1"/>
          <a:stretch>
            <a:fillRect/>
          </a:stretch>
        </p:blipFill>
        <p:spPr>
          <a:xfrm>
            <a:off x="6472555" y="1798955"/>
            <a:ext cx="5505451" cy="39662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a:t>
            </a:r>
            <a:r>
              <a:rPr lang="x-none" altLang="en-US"/>
              <a:t>- </a:t>
            </a:r>
            <a:r>
              <a:rPr lang="en-US"/>
              <a:t>Toolkit</a:t>
            </a:r>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MIVisionX - </a:t>
            </a:r>
            <a:r>
              <a:rPr lang="en-US"/>
              <a:t>Utilities</a:t>
            </a:r>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14070"/>
          </a:xfrm>
        </p:spPr>
        <p:txBody>
          <a:bodyPr/>
          <a:lstStyle/>
          <a:p>
            <a:r>
              <a:rPr lang="x-none" altLang="en-US"/>
              <a:t>AMD Graphics Core Next</a:t>
            </a:r>
          </a:p>
        </p:txBody>
      </p:sp>
      <p:sp>
        <p:nvSpPr>
          <p:cNvPr id="3" name="Content Placeholder 2"/>
          <p:cNvSpPr>
            <a:spLocks noGrp="1"/>
          </p:cNvSpPr>
          <p:nvPr>
            <p:ph sz="half" idx="1"/>
          </p:nvPr>
        </p:nvSpPr>
        <p:spPr>
          <a:xfrm>
            <a:off x="838200" y="1494790"/>
            <a:ext cx="5808980" cy="5053330"/>
          </a:xfrm>
        </p:spPr>
        <p:txBody>
          <a:bodyPr>
            <a:normAutofit fontScale="80000" lnSpcReduction="10000"/>
          </a:bodyPr>
          <a:lstStyle/>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packed math Rapid Pack Math technology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Grp="1" noChangeAspect="1"/>
          </p:cNvPicPr>
          <p:nvPr>
            <p:ph sz="half" idx="2"/>
          </p:nvPr>
        </p:nvPicPr>
        <p:blipFill>
          <a:blip r:embed="rId1"/>
          <a:stretch>
            <a:fillRect/>
          </a:stretch>
        </p:blipFill>
        <p:spPr>
          <a:xfrm>
            <a:off x="7206615" y="1825625"/>
            <a:ext cx="463613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760"/>
            <a:ext cx="9931400" cy="608965"/>
          </a:xfrm>
        </p:spPr>
        <p:txBody>
          <a:bodyPr>
            <a:normAutofit fontScale="90000"/>
          </a:bodyPr>
          <a:lstStyle/>
          <a:p>
            <a:r>
              <a:rPr lang="x-none" altLang="en-US"/>
              <a:t>Vega Series Processor</a:t>
            </a:r>
          </a:p>
        </p:txBody>
      </p:sp>
      <p:pic>
        <p:nvPicPr>
          <p:cNvPr id="5" name="Content Placeholder 4"/>
          <p:cNvPicPr>
            <a:picLocks noGrp="1" noChangeAspect="1"/>
          </p:cNvPicPr>
          <p:nvPr>
            <p:ph sz="half" idx="1"/>
          </p:nvPr>
        </p:nvPicPr>
        <p:blipFill>
          <a:blip r:embed="rId1"/>
          <a:stretch>
            <a:fillRect/>
          </a:stretch>
        </p:blipFill>
        <p:spPr>
          <a:xfrm>
            <a:off x="6797040" y="1782445"/>
            <a:ext cx="5181600" cy="3126740"/>
          </a:xfrm>
          <a:prstGeom prst="rect">
            <a:avLst/>
          </a:prstGeom>
        </p:spPr>
      </p:pic>
      <p:sp>
        <p:nvSpPr>
          <p:cNvPr id="6" name="Content Placeholder 5"/>
          <p:cNvSpPr>
            <a:spLocks noGrp="1"/>
          </p:cNvSpPr>
          <p:nvPr>
            <p:ph sz="half" idx="2"/>
          </p:nvPr>
        </p:nvSpPr>
        <p:spPr>
          <a:xfrm>
            <a:off x="518160" y="1171575"/>
            <a:ext cx="5974080" cy="5517515"/>
          </a:xfrm>
        </p:spPr>
        <p:txBody>
          <a:bodyPr>
            <a:normAutofit fontScale="65000" lnSpcReduction="10000"/>
          </a:bodyPr>
          <a:lstStyle/>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64 CUs (Compute Units) -- 64 CUs on Vega64. 56 CUs on Vega56.</a:t>
            </a:r>
            <a:endParaRPr lang="en-US"/>
          </a:p>
          <a:p>
            <a:pPr lvl="1"/>
            <a:r>
              <a:rPr lang="en-US"/>
              <a:t>16kB L1 (Level 1) data-cache per CU</a:t>
            </a:r>
            <a:endParaRPr lang="en-US"/>
          </a:p>
          <a:p>
            <a:pPr lvl="1"/>
            <a:r>
              <a:rPr lang="en-US"/>
              <a:t>64kB LDS (Local Data Store) per CU</a:t>
            </a:r>
            <a:endParaRPr lang="en-US"/>
          </a:p>
          <a:p>
            <a:pPr lvl="1"/>
            <a:r>
              <a:rPr lang="en-US"/>
              <a:t>4-vALUs (vector Arithmetic Logic Unit) per CU</a:t>
            </a:r>
            <a:endParaRPr lang="en-US"/>
          </a:p>
          <a:p>
            <a:pPr lvl="1"/>
            <a:r>
              <a:rPr lang="en-US"/>
              <a:t>16 PE (Processing Elements) per vALU</a:t>
            </a:r>
            <a:endParaRPr lang="en-US"/>
          </a:p>
          <a:p>
            <a:pPr lvl="1"/>
            <a:r>
              <a:rPr lang="en-US"/>
              <a:t>4 x 256 vGPRs (vector General Purpose Registers) per PE</a:t>
            </a:r>
            <a:endParaRPr lang="en-US"/>
          </a:p>
          <a:p>
            <a:pPr lvl="1"/>
            <a:r>
              <a:rPr lang="en-US"/>
              <a:t>1-sALU (scalar Arithmetic Logic Unit) per CU</a:t>
            </a:r>
            <a:endParaRPr lang="en-US"/>
          </a:p>
          <a:p>
            <a:pPr lvl="1"/>
            <a:r>
              <a:rPr lang="en-US"/>
              <a:t>Grand Total: 64 CUs x 4 vALUs x 16 PEs == 4096 "shaders"</a:t>
            </a:r>
            <a:endParaRPr lang="en-US"/>
          </a:p>
          <a:p>
            <a:r>
              <a:rPr lang="en-US"/>
              <a:t>64 workitem (parallel elements, also called lane) / wavefront, 16 wavefront / Work Group, so the max 1024 workitems can be handled in single one instruction/thread (i.e. one pass).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06120"/>
          </a:xfrm>
        </p:spPr>
        <p:txBody>
          <a:bodyPr>
            <a:normAutofit fontScale="90000"/>
          </a:bodyPr>
          <a:lstStyle/>
          <a:p>
            <a:r>
              <a:rPr lang="x-none" altLang="en-US"/>
              <a:t>Compute Unit (CU) and Memory Hierarchy</a:t>
            </a:r>
          </a:p>
        </p:txBody>
      </p:sp>
      <p:sp>
        <p:nvSpPr>
          <p:cNvPr id="3" name="Content Placeholder 2"/>
          <p:cNvSpPr>
            <a:spLocks noGrp="1"/>
          </p:cNvSpPr>
          <p:nvPr>
            <p:ph sz="half" idx="1"/>
          </p:nvPr>
        </p:nvSpPr>
        <p:spPr>
          <a:xfrm>
            <a:off x="393065" y="1358265"/>
            <a:ext cx="5626735" cy="5245100"/>
          </a:xfrm>
        </p:spPr>
        <p:txBody>
          <a:bodyPr>
            <a:normAutofit fontScale="67500" lnSpcReduction="10000"/>
          </a:bodyPr>
          <a:lstStyle/>
          <a:p>
            <a:r>
              <a:rPr lang="en-US" altLang="x-none"/>
              <a:t>SGRP and VGRP</a:t>
            </a:r>
            <a:endParaRPr lang="en-US" altLang="x-none"/>
          </a:p>
          <a:p>
            <a:pPr lvl="1"/>
            <a:r>
              <a:rPr lang="en-US" altLang="x-none"/>
              <a:t>xGRP</a:t>
            </a:r>
            <a:r>
              <a:rPr lang="x-none" altLang="en-US"/>
              <a:t> bandwidth is (1,050 GHz) * (64 CUs) * (64 lanes) * (12 bytes per lane) = 51.6 TB/s.</a:t>
            </a:r>
            <a:endParaRPr lang="x-none" altLang="en-US"/>
          </a:p>
          <a:p>
            <a:r>
              <a:rPr lang="x-none" altLang="en-US"/>
              <a:t>Local Data Share (LDS)</a:t>
            </a:r>
            <a:endParaRPr lang="x-none" altLang="en-US"/>
          </a:p>
          <a:p>
            <a:pPr lvl="1"/>
            <a:r>
              <a:rPr lang="x-none" altLang="en-US"/>
              <a:t>LDS is a low-latency RAM physically located on chip in each compute unit (CU)</a:t>
            </a:r>
            <a:r>
              <a:rPr lang="en-US" altLang="x-none"/>
              <a:t>, that </a:t>
            </a:r>
            <a:r>
              <a:rPr lang="x-none" altLang="en-US"/>
              <a:t>is configured with 32 banks, each with 512 entries of 4 bytes that enables low-latency communication between work-items within a work-group, or the work-items within a wavefront</a:t>
            </a:r>
            <a:r>
              <a:rPr lang="en-US" altLang="x-none"/>
              <a:t>, w/ (1,050 GHz) * (64 CUs) * (32 LDS banks) * (4 bytes per read per lane) = 8.6 TB/s (R9 Fury X for example)</a:t>
            </a:r>
            <a:endParaRPr lang="en-US" altLang="x-none"/>
          </a:p>
          <a:p>
            <a:pPr lvl="0"/>
            <a:r>
              <a:rPr lang="x-none" altLang="en-US" sz="2400"/>
              <a:t>Global Data Share (GDS)</a:t>
            </a:r>
            <a:endParaRPr lang="x-none" altLang="en-US" sz="2400"/>
          </a:p>
          <a:p>
            <a:pPr lvl="1"/>
            <a:r>
              <a:rPr lang="x-none" altLang="en-US" sz="2000"/>
              <a:t>GDS is configured with 32 banks, each with 512 entries of 4 bytes each.</a:t>
            </a:r>
            <a:endParaRPr lang="x-none" altLang="en-US" sz="2000"/>
          </a:p>
          <a:p>
            <a:pPr lvl="0"/>
            <a:r>
              <a:rPr lang="x-none" altLang="en-US" sz="2400"/>
              <a:t>DS-Permute Instructions </a:t>
            </a:r>
            <a:r>
              <a:rPr lang="en-US" altLang="x-none" sz="2400"/>
              <a:t>support Cross-Lane Operations</a:t>
            </a:r>
            <a:endParaRPr lang="en-US" altLang="x-none" sz="2400"/>
          </a:p>
          <a:p>
            <a:pPr lvl="1"/>
            <a:r>
              <a:rPr lang="x-none" altLang="en-US" sz="2000"/>
              <a:t>ds_permute_b32 and ds_bpermute_b32 . They use LDS hardware to route data between the 64 lanes of a wavefront</a:t>
            </a:r>
            <a:endParaRPr lang="x-none" altLang="en-US" sz="2000"/>
          </a:p>
          <a:p>
            <a:pPr lvl="1"/>
            <a:r>
              <a:rPr lang="x-none" altLang="en-US" sz="2000"/>
              <a:t>ds_swizzle_b32</a:t>
            </a:r>
            <a:r>
              <a:rPr lang="en-US" altLang="x-none" sz="2000"/>
              <a:t>, VOP_DPP modifier, which allows VALU instructions to access data in neighboring lanes</a:t>
            </a:r>
            <a:endParaRPr lang="en-US" altLang="x-none" sz="2000"/>
          </a:p>
          <a:p>
            <a:pPr lvl="1"/>
            <a:endParaRPr lang="x-none" altLang="en-US" sz="2000"/>
          </a:p>
          <a:p>
            <a:endParaRPr lang="x-none" altLang="en-US"/>
          </a:p>
        </p:txBody>
      </p:sp>
      <p:pic>
        <p:nvPicPr>
          <p:cNvPr id="5" name="Content Placeholder 4"/>
          <p:cNvPicPr>
            <a:picLocks noGrp="1" noChangeAspect="1"/>
          </p:cNvPicPr>
          <p:nvPr>
            <p:ph sz="half" idx="2"/>
          </p:nvPr>
        </p:nvPicPr>
        <p:blipFill>
          <a:blip r:embed="rId1"/>
          <a:stretch>
            <a:fillRect/>
          </a:stretch>
        </p:blipFill>
        <p:spPr>
          <a:xfrm>
            <a:off x="6386830" y="1955800"/>
            <a:ext cx="5568315" cy="41814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Overview of Various CPU and GPU Architecture</a:t>
            </a:r>
          </a:p>
        </p:txBody>
      </p:sp>
      <p:pic>
        <p:nvPicPr>
          <p:cNvPr id="5" name="Content Placeholder 4"/>
          <p:cNvPicPr>
            <a:picLocks noGrp="1" noChangeAspect="1"/>
          </p:cNvPicPr>
          <p:nvPr>
            <p:ph sz="half" idx="1"/>
          </p:nvPr>
        </p:nvPicPr>
        <p:blipFill>
          <a:blip r:embed="rId1"/>
          <a:stretch>
            <a:fillRect/>
          </a:stretch>
        </p:blipFill>
        <p:spPr>
          <a:xfrm>
            <a:off x="221064" y="1858945"/>
            <a:ext cx="5798736" cy="3609078"/>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1858945"/>
            <a:ext cx="5798736" cy="361308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Summary</a:t>
            </a:r>
            <a:endParaRPr lang="x-none" altLang="en-US"/>
          </a:p>
        </p:txBody>
      </p:sp>
      <p:sp>
        <p:nvSpPr>
          <p:cNvPr id="3" name="Content Placeholder 2"/>
          <p:cNvSpPr>
            <a:spLocks noGrp="1"/>
          </p:cNvSpPr>
          <p:nvPr>
            <p:ph idx="1"/>
          </p:nvPr>
        </p:nvSpPr>
        <p:spPr/>
        <p:txBody>
          <a:bodyPr/>
          <a:p>
            <a:r>
              <a:rPr lang="x-none" altLang="en-US"/>
              <a:t>ROCm: AMD open-source HPC/Hyperscale-class platform for multiple GPU nodes' computing;</a:t>
            </a:r>
            <a:endParaRPr lang="x-none" altLang="en-US"/>
          </a:p>
          <a:p>
            <a:r>
              <a:rPr lang="x-none" altLang="en-US"/>
              <a:t>ROCm has been integrated into Tensorflow and PyTorch framework, also support heterogeneous-computing application development based on OpenVX, OpenCL, CUDA seamlessly.</a:t>
            </a:r>
            <a:endParaRPr lang="x-none" altLang="en-US"/>
          </a:p>
          <a:p>
            <a:endParaRPr lang="x-none" altLang="en-US"/>
          </a:p>
          <a:p>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p>
        </p:txBody>
      </p:sp>
      <p:pic>
        <p:nvPicPr>
          <p:cNvPr id="5" name="Content Placeholder 4"/>
          <p:cNvPicPr>
            <a:picLocks noGrp="1" noChangeAspect="1"/>
          </p:cNvPicPr>
          <p:nvPr>
            <p:ph sz="half" idx="2"/>
          </p:nvPr>
        </p:nvPicPr>
        <p:blipFill>
          <a:blip r:embed="rId1"/>
          <a:stretch>
            <a:fillRect/>
          </a:stretch>
        </p:blipFill>
        <p:spPr>
          <a:xfrm>
            <a:off x="8597265" y="4660266"/>
            <a:ext cx="3069591" cy="1985645"/>
          </a:xfrm>
          <a:prstGeom prst="rect">
            <a:avLst/>
          </a:prstGeom>
        </p:spPr>
      </p:pic>
      <p:pic>
        <p:nvPicPr>
          <p:cNvPr id="6" name="Picture 5"/>
          <p:cNvPicPr>
            <a:picLocks noChangeAspect="1"/>
          </p:cNvPicPr>
          <p:nvPr/>
        </p:nvPicPr>
        <p:blipFill>
          <a:blip r:embed="rId2"/>
          <a:stretch>
            <a:fillRect/>
          </a:stretch>
        </p:blipFill>
        <p:spPr>
          <a:xfrm>
            <a:off x="558165" y="4747262"/>
            <a:ext cx="3244851" cy="1867535"/>
          </a:xfrm>
          <a:prstGeom prst="rect">
            <a:avLst/>
          </a:prstGeom>
        </p:spPr>
      </p:pic>
      <p:pic>
        <p:nvPicPr>
          <p:cNvPr id="7" name="Picture 6"/>
          <p:cNvPicPr>
            <a:picLocks noChangeAspect="1"/>
          </p:cNvPicPr>
          <p:nvPr/>
        </p:nvPicPr>
        <p:blipFill>
          <a:blip r:embed="rId3"/>
          <a:stretch>
            <a:fillRect/>
          </a:stretch>
        </p:blipFill>
        <p:spPr>
          <a:xfrm>
            <a:off x="4639945" y="4701541"/>
            <a:ext cx="3241675" cy="1993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p>
                  </a:txBody>
                  <a:tcPr/>
                </a:tc>
                <a:tc>
                  <a:txBody>
                    <a:bodyPr/>
                    <a:lstStyle/>
                    <a:p>
                      <a:pPr>
                        <a:buNone/>
                      </a:pPr>
                      <a:r>
                        <a:rPr sz="1900"/>
                        <a:t>ROCm </a:t>
                      </a:r>
                    </a:p>
                  </a:txBody>
                  <a:tcPr/>
                </a:tc>
                <a:tc>
                  <a:txBody>
                    <a:bodyPr/>
                    <a:lstStyle/>
                    <a:p>
                      <a:pPr>
                        <a:buNone/>
                      </a:pPr>
                      <a:r>
                        <a:rPr sz="1900"/>
                        <a:t>备注</a:t>
                      </a:r>
                    </a:p>
                  </a:txBody>
                  <a:tcPr/>
                </a:tc>
              </a:tr>
              <a:tr h="381000">
                <a:tc>
                  <a:txBody>
                    <a:bodyPr/>
                    <a:lstStyle/>
                    <a:p>
                      <a:pPr>
                        <a:buNone/>
                      </a:pPr>
                      <a:r>
                        <a:rPr sz="1900"/>
                        <a:t>CUDA API </a:t>
                      </a:r>
                    </a:p>
                  </a:txBody>
                  <a:tcPr/>
                </a:tc>
                <a:tc>
                  <a:txBody>
                    <a:bodyPr/>
                    <a:lstStyle/>
                    <a:p>
                      <a:pPr>
                        <a:buNone/>
                      </a:pPr>
                      <a:r>
                        <a:rPr sz="1900"/>
                        <a:t>HIP </a:t>
                      </a:r>
                    </a:p>
                  </a:txBody>
                  <a:tcPr/>
                </a:tc>
                <a:tc>
                  <a:txBody>
                    <a:bodyPr/>
                    <a:lstStyle/>
                    <a:p>
                      <a:pPr>
                        <a:buNone/>
                      </a:pPr>
                      <a:r>
                        <a:rPr sz="1900"/>
                        <a:t>C++ 扩展语法</a:t>
                      </a:r>
                    </a:p>
                  </a:txBody>
                  <a:tcPr/>
                </a:tc>
              </a:tr>
              <a:tr h="381000">
                <a:tc>
                  <a:txBody>
                    <a:bodyPr/>
                    <a:lstStyle/>
                    <a:p>
                      <a:pPr>
                        <a:buNone/>
                      </a:pPr>
                      <a:r>
                        <a:rPr sz="1900"/>
                        <a:t>NVCC </a:t>
                      </a:r>
                    </a:p>
                  </a:txBody>
                  <a:tcPr/>
                </a:tc>
                <a:tc>
                  <a:txBody>
                    <a:bodyPr/>
                    <a:lstStyle/>
                    <a:p>
                      <a:pPr>
                        <a:buNone/>
                      </a:pPr>
                      <a:r>
                        <a:rPr sz="1900"/>
                        <a:t>HCC </a:t>
                      </a:r>
                    </a:p>
                  </a:txBody>
                  <a:tcPr/>
                </a:tc>
                <a:tc>
                  <a:txBody>
                    <a:bodyPr/>
                    <a:lstStyle/>
                    <a:p>
                      <a:pPr>
                        <a:buNone/>
                      </a:pPr>
                      <a:r>
                        <a:rPr sz="1900"/>
                        <a:t>编译器</a:t>
                      </a:r>
                    </a:p>
                  </a:txBody>
                  <a:tcPr/>
                </a:tc>
              </a:tr>
              <a:tr h="381000">
                <a:tc>
                  <a:txBody>
                    <a:bodyPr/>
                    <a:lstStyle/>
                    <a:p>
                      <a:pPr>
                        <a:buNone/>
                      </a:pPr>
                      <a:r>
                        <a:rPr sz="1900"/>
                        <a:t>CUDA 函数库 </a:t>
                      </a:r>
                    </a:p>
                  </a:txBody>
                  <a:tcPr/>
                </a:tc>
                <a:tc>
                  <a:txBody>
                    <a:bodyPr/>
                    <a:lstStyle/>
                    <a:p>
                      <a:pPr>
                        <a:buNone/>
                      </a:pPr>
                      <a:r>
                        <a:rPr sz="1900"/>
                        <a:t>ROC 库、HC 库 </a:t>
                      </a:r>
                    </a:p>
                  </a:txBody>
                  <a:tcPr/>
                </a:tc>
                <a:tc>
                  <a:txBody>
                    <a:bodyPr/>
                    <a:lstStyle/>
                    <a:p>
                      <a:pPr>
                        <a:buNone/>
                      </a:pPr>
                      <a:endParaRPr sz="1900"/>
                    </a:p>
                  </a:txBody>
                  <a:tcPr/>
                </a:tc>
              </a:tr>
              <a:tr h="381000">
                <a:tc>
                  <a:txBody>
                    <a:bodyPr/>
                    <a:lstStyle/>
                    <a:p>
                      <a:pPr>
                        <a:buNone/>
                      </a:pPr>
                      <a:r>
                        <a:rPr sz="1900"/>
                        <a:t>Thrust </a:t>
                      </a:r>
                    </a:p>
                  </a:txBody>
                  <a:tcPr/>
                </a:tc>
                <a:tc>
                  <a:txBody>
                    <a:bodyPr/>
                    <a:lstStyle/>
                    <a:p>
                      <a:pPr>
                        <a:buNone/>
                      </a:pPr>
                      <a:r>
                        <a:rPr sz="1900"/>
                        <a:t>Parallel STL </a:t>
                      </a:r>
                    </a:p>
                  </a:txBody>
                  <a:tcPr/>
                </a:tc>
                <a:tc>
                  <a:txBody>
                    <a:bodyPr/>
                    <a:lstStyle/>
                    <a:p>
                      <a:pPr>
                        <a:buNone/>
                      </a:pPr>
                      <a:r>
                        <a:rPr sz="1900"/>
                        <a:t>HCC 原生支持</a:t>
                      </a:r>
                    </a:p>
                  </a:txBody>
                  <a:tcPr/>
                </a:tc>
              </a:tr>
              <a:tr h="381000">
                <a:tc>
                  <a:txBody>
                    <a:bodyPr/>
                    <a:lstStyle/>
                    <a:p>
                      <a:pPr>
                        <a:buNone/>
                      </a:pPr>
                      <a:r>
                        <a:rPr sz="1900"/>
                        <a:t>Profiler </a:t>
                      </a:r>
                    </a:p>
                  </a:txBody>
                  <a:tcPr/>
                </a:tc>
                <a:tc>
                  <a:txBody>
                    <a:bodyPr/>
                    <a:lstStyle/>
                    <a:p>
                      <a:pPr>
                        <a:buNone/>
                      </a:pPr>
                      <a:r>
                        <a:rPr sz="1900"/>
                        <a:t>ROCm Profiler </a:t>
                      </a:r>
                    </a:p>
                  </a:txBody>
                  <a:tcPr/>
                </a:tc>
                <a:tc>
                  <a:txBody>
                    <a:bodyPr/>
                    <a:lstStyle/>
                    <a:p>
                      <a:pPr>
                        <a:buNone/>
                      </a:pPr>
                      <a:endParaRPr sz="1900"/>
                    </a:p>
                  </a:txBody>
                  <a:tcPr/>
                </a:tc>
              </a:tr>
              <a:tr h="381000">
                <a:tc>
                  <a:txBody>
                    <a:bodyPr/>
                    <a:lstStyle/>
                    <a:p>
                      <a:pPr>
                        <a:buNone/>
                      </a:pPr>
                      <a:r>
                        <a:rPr sz="1900"/>
                        <a:t>CUDA-GDB </a:t>
                      </a:r>
                    </a:p>
                  </a:txBody>
                  <a:tcPr/>
                </a:tc>
                <a:tc>
                  <a:txBody>
                    <a:bodyPr/>
                    <a:lstStyle/>
                    <a:p>
                      <a:pPr>
                        <a:buNone/>
                      </a:pPr>
                      <a:r>
                        <a:rPr sz="1900"/>
                        <a:t>ROCm-GDB </a:t>
                      </a:r>
                    </a:p>
                  </a:txBody>
                  <a:tcPr/>
                </a:tc>
                <a:tc>
                  <a:txBody>
                    <a:bodyPr/>
                    <a:lstStyle/>
                    <a:p>
                      <a:pPr>
                        <a:buNone/>
                      </a:pPr>
                      <a:endParaRPr sz="1900"/>
                    </a:p>
                  </a:txBody>
                  <a:tcPr/>
                </a:tc>
              </a:tr>
              <a:tr h="381000">
                <a:tc>
                  <a:txBody>
                    <a:bodyPr/>
                    <a:lstStyle/>
                    <a:p>
                      <a:pPr>
                        <a:buNone/>
                      </a:pPr>
                      <a:r>
                        <a:rPr sz="1900"/>
                        <a:t>nvidia-smi </a:t>
                      </a:r>
                    </a:p>
                  </a:txBody>
                  <a:tcPr/>
                </a:tc>
                <a:tc>
                  <a:txBody>
                    <a:bodyPr/>
                    <a:lstStyle/>
                    <a:p>
                      <a:pPr>
                        <a:buNone/>
                      </a:pPr>
                      <a:r>
                        <a:rPr sz="1900"/>
                        <a:t>rocm-smi </a:t>
                      </a:r>
                    </a:p>
                  </a:txBody>
                  <a:tcPr/>
                </a:tc>
                <a:tc>
                  <a:txBody>
                    <a:bodyPr/>
                    <a:lstStyle/>
                    <a:p>
                      <a:pPr>
                        <a:buNone/>
                      </a:pPr>
                      <a:endParaRPr sz="1900"/>
                    </a:p>
                  </a:txBody>
                  <a:tcPr/>
                </a:tc>
              </a:tr>
              <a:tr h="381000">
                <a:tc>
                  <a:txBody>
                    <a:bodyPr/>
                    <a:lstStyle/>
                    <a:p>
                      <a:pPr>
                        <a:buNone/>
                      </a:pPr>
                      <a:r>
                        <a:rPr sz="1900"/>
                        <a:t>DirectGPU RDMA </a:t>
                      </a:r>
                    </a:p>
                  </a:txBody>
                  <a:tcPr/>
                </a:tc>
                <a:tc>
                  <a:txBody>
                    <a:bodyPr/>
                    <a:lstStyle/>
                    <a:p>
                      <a:pPr>
                        <a:buNone/>
                      </a:pPr>
                      <a:r>
                        <a:rPr sz="1900"/>
                        <a:t>ROCn RDMA </a:t>
                      </a:r>
                    </a:p>
                  </a:txBody>
                  <a:tcPr/>
                </a:tc>
                <a:tc>
                  <a:txBody>
                    <a:bodyPr/>
                    <a:lstStyle/>
                    <a:p>
                      <a:pPr>
                        <a:buNone/>
                      </a:pPr>
                      <a:r>
                        <a:rPr sz="1900"/>
                        <a:t>peer2peer</a:t>
                      </a:r>
                    </a:p>
                  </a:txBody>
                  <a:tcPr/>
                </a:tc>
              </a:tr>
              <a:tr h="381000">
                <a:tc>
                  <a:txBody>
                    <a:bodyPr/>
                    <a:lstStyle/>
                    <a:p>
                      <a:pPr>
                        <a:buNone/>
                      </a:pPr>
                      <a:r>
                        <a:rPr sz="1900"/>
                        <a:t>TensorRT </a:t>
                      </a:r>
                    </a:p>
                  </a:txBody>
                  <a:tcPr/>
                </a:tc>
                <a:tc>
                  <a:txBody>
                    <a:bodyPr/>
                    <a:lstStyle/>
                    <a:p>
                      <a:pPr>
                        <a:buNone/>
                      </a:pPr>
                      <a:r>
                        <a:rPr sz="1900"/>
                        <a:t>Tensile </a:t>
                      </a:r>
                    </a:p>
                  </a:txBody>
                  <a:tcPr/>
                </a:tc>
                <a:tc>
                  <a:txBody>
                    <a:bodyPr/>
                    <a:lstStyle/>
                    <a:p>
                      <a:pPr>
                        <a:buNone/>
                      </a:pPr>
                      <a:r>
                        <a:rPr sz="1900"/>
                        <a:t>张量计算库</a:t>
                      </a:r>
                    </a:p>
                  </a:txBody>
                  <a:tcPr/>
                </a:tc>
              </a:tr>
              <a:tr h="381000">
                <a:tc>
                  <a:txBody>
                    <a:bodyPr/>
                    <a:lstStyle/>
                    <a:p>
                      <a:pPr>
                        <a:buNone/>
                      </a:pPr>
                      <a:r>
                        <a:rPr sz="1900"/>
                        <a:t>CUDA-Docker </a:t>
                      </a:r>
                    </a:p>
                  </a:txBody>
                  <a:tcPr/>
                </a:tc>
                <a:tc>
                  <a:txBody>
                    <a:bodyPr/>
                    <a:lstStyle/>
                    <a:p>
                      <a:pPr>
                        <a:buNone/>
                      </a:pPr>
                      <a:r>
                        <a:rPr sz="1900"/>
                        <a:t>ROCm-Docker </a:t>
                      </a:r>
                    </a:p>
                  </a:txBody>
                  <a:tcPr/>
                </a:tc>
                <a:tc>
                  <a:txBody>
                    <a:bodyPr/>
                    <a:lstStyle/>
                    <a:p>
                      <a:pPr>
                        <a:buNone/>
                      </a:pPr>
                      <a:endParaRPr sz="1900"/>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1"/>
          <a:stretch>
            <a:fillRect/>
          </a:stretch>
        </p:blipFill>
        <p:spPr>
          <a:xfrm>
            <a:off x="1329690" y="1393190"/>
            <a:ext cx="9040495" cy="52895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r>
              <a:rPr lang="en-US"/>
              <a:t>What is ROCm and its modules?</a:t>
            </a:r>
            <a:endParaRPr lang="en-US"/>
          </a:p>
          <a:p>
            <a:r>
              <a:rPr lang="en-US"/>
              <a:t>AMD AI over ROCm</a:t>
            </a:r>
            <a:endParaRPr lang="en-US"/>
          </a:p>
          <a:p>
            <a:r>
              <a:rPr lang="en-US"/>
              <a:t>MIVisionX Overview</a:t>
            </a:r>
            <a:endParaRPr lang="en-US"/>
          </a:p>
          <a:p>
            <a:r>
              <a:rPr lang="en-US"/>
              <a:t>MIVision Components - OpenVX, Neural Network Model Optimizer, Toolkit, and Utilities</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74700"/>
          </a:xfrm>
        </p:spPr>
        <p:txBody>
          <a:bodyPr/>
          <a:lstStyle/>
          <a:p>
            <a:r>
              <a:rPr lang="en-US" dirty="0"/>
              <a:t>AMD </a:t>
            </a:r>
            <a:r>
              <a:rPr lang="en-US" dirty="0" err="1"/>
              <a:t>ROCm</a:t>
            </a:r>
            <a:r>
              <a:rPr lang="en-US" dirty="0"/>
              <a:t> </a:t>
            </a:r>
            <a:r>
              <a:rPr lang="x-none" altLang="en-US" dirty="0"/>
              <a:t>2.6 </a:t>
            </a:r>
            <a:r>
              <a:rPr lang="en-US" dirty="0"/>
              <a:t>Software Stack</a:t>
            </a:r>
          </a:p>
        </p:txBody>
      </p:sp>
      <p:sp>
        <p:nvSpPr>
          <p:cNvPr id="3" name="Content Placeholder 2"/>
          <p:cNvSpPr>
            <a:spLocks noGrp="1"/>
          </p:cNvSpPr>
          <p:nvPr>
            <p:ph sz="half" idx="1"/>
          </p:nvPr>
        </p:nvSpPr>
        <p:spPr>
          <a:xfrm>
            <a:off x="594995" y="1614170"/>
            <a:ext cx="3245485" cy="4566285"/>
          </a:xfrm>
        </p:spPr>
        <p:txBody>
          <a:bodyPr>
            <a:normAutofit/>
          </a:bodyPr>
          <a:lstStyle/>
          <a:p>
            <a:pPr marL="381000" indent="-381000">
              <a:buFont typeface="Arial"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p>
        </p:txBody>
      </p:sp>
      <p:sp>
        <p:nvSpPr>
          <p:cNvPr id="4" name="Content Placeholder 3"/>
          <p:cNvSpPr>
            <a:spLocks noGrp="1"/>
          </p:cNvSpPr>
          <p:nvPr>
            <p:ph sz="half" idx="2"/>
          </p:nvPr>
        </p:nvSpPr>
        <p:spPr>
          <a:xfrm>
            <a:off x="4058920" y="1612900"/>
            <a:ext cx="4493260" cy="4566285"/>
          </a:xfrm>
        </p:spPr>
        <p:txBody>
          <a:bodyPr/>
          <a:lstStyle/>
          <a:p>
            <a:pPr marL="381000" indent="-381000">
              <a:buFont typeface="Arial"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 </a:t>
            </a:r>
            <a:r>
              <a:rPr lang="x-none" altLang="en-US" sz="1335" dirty="0">
                <a:solidFill>
                  <a:schemeClr val="tx1"/>
                </a:solidFill>
              </a:rPr>
              <a:t>(Like NVCC)</a:t>
            </a:r>
            <a:endParaRPr lang="x-none" altLang="en-US" sz="1335" dirty="0">
              <a:solidFill>
                <a:schemeClr val="tx1"/>
              </a:solidFill>
            </a:endParaRPr>
          </a:p>
          <a:p>
            <a:pPr marL="609600" lvl="1" indent="-381000"/>
            <a:r>
              <a:rPr lang="en-US" sz="1335" dirty="0">
                <a:solidFill>
                  <a:schemeClr val="tx1"/>
                </a:solidFill>
              </a:rPr>
              <a:t>HIP </a:t>
            </a:r>
            <a:r>
              <a:rPr lang="x-none" altLang="en-US" sz="1335" dirty="0">
                <a:solidFill>
                  <a:schemeClr val="tx1"/>
                </a:solidFill>
              </a:rPr>
              <a:t>(Like CUDA)</a:t>
            </a:r>
            <a:endParaRPr lang="x-none" alt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8816433" y="1597263"/>
            <a:ext cx="2879296" cy="4811395"/>
          </a:xfrm>
          <a:prstGeom prst="rect">
            <a:avLst/>
          </a:prstGeom>
          <a:noFill/>
        </p:spPr>
        <p:txBody>
          <a:bodyPr wrap="square" rtlCol="0">
            <a:spAutoFit/>
          </a:bodyPr>
          <a:lstStyle/>
          <a:p>
            <a:pPr marL="228600" indent="-228600">
              <a:buFont typeface="Arial"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charset="0"/>
              <a:buChar char="•"/>
            </a:pPr>
            <a:r>
              <a:rPr lang="en-US" sz="1465" dirty="0" err="1">
                <a:solidFill>
                  <a:schemeClr val="tx2"/>
                </a:solidFill>
              </a:rPr>
              <a:t>hipBLAS </a:t>
            </a:r>
            <a:r>
              <a:rPr lang="x-none" altLang="en-US" sz="1465" dirty="0" err="1">
                <a:solidFill>
                  <a:schemeClr val="tx2"/>
                </a:solidFill>
              </a:rPr>
              <a:t>w/ rocBLAS and cuBLAS as backend</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rocFFT</a:t>
            </a:r>
            <a:endParaRPr lang="en-US" sz="1465" dirty="0">
              <a:solidFill>
                <a:schemeClr val="tx2"/>
              </a:solidFill>
            </a:endParaRPr>
          </a:p>
          <a:p>
            <a:pPr marL="838200" lvl="1" indent="-228600">
              <a:buFont typeface="Arial" charset="0"/>
              <a:buChar char="•"/>
            </a:pPr>
            <a:r>
              <a:rPr lang="en-US" sz="1465" dirty="0" err="1">
                <a:solidFill>
                  <a:schemeClr val="tx2"/>
                </a:solidFill>
              </a:rPr>
              <a:t>rocRAND</a:t>
            </a:r>
            <a:endParaRPr lang="en-US" sz="1465" dirty="0">
              <a:solidFill>
                <a:schemeClr val="tx2"/>
              </a:solidFill>
            </a:endParaRPr>
          </a:p>
          <a:p>
            <a:pPr marL="838200" lvl="1" indent="-228600">
              <a:buFont typeface="Arial" charset="0"/>
              <a:buChar char="•"/>
            </a:pPr>
            <a:r>
              <a:rPr lang="en-US" sz="1465" dirty="0" err="1">
                <a:solidFill>
                  <a:schemeClr val="tx2"/>
                </a:solidFill>
              </a:rPr>
              <a:t>rocSPARSE</a:t>
            </a:r>
            <a:endParaRPr lang="en-US" sz="1465" dirty="0">
              <a:solidFill>
                <a:schemeClr val="tx2"/>
              </a:solidFill>
            </a:endParaRPr>
          </a:p>
          <a:p>
            <a:pPr marL="838200" lvl="1" indent="-228600">
              <a:buFont typeface="Arial" charset="0"/>
              <a:buChar char="•"/>
            </a:pPr>
            <a:r>
              <a:rPr lang="en-US" sz="1465" dirty="0" err="1">
                <a:solidFill>
                  <a:schemeClr val="tx2"/>
                </a:solidFill>
              </a:rPr>
              <a:t>hipSPARSE</a:t>
            </a:r>
            <a:endParaRPr lang="en-US" sz="1465" dirty="0">
              <a:solidFill>
                <a:schemeClr val="tx2"/>
              </a:solidFill>
            </a:endParaRPr>
          </a:p>
          <a:p>
            <a:pPr marL="838200" lvl="1" indent="-228600">
              <a:buFont typeface="Arial" charset="0"/>
              <a:buChar char="•"/>
            </a:pPr>
            <a:r>
              <a:rPr lang="en-US" sz="1465" dirty="0" err="1">
                <a:solidFill>
                  <a:schemeClr val="tx2"/>
                </a:solidFill>
              </a:rPr>
              <a:t>rocALUTION</a:t>
            </a:r>
            <a:endParaRPr lang="en-US" sz="1465" dirty="0">
              <a:solidFill>
                <a:schemeClr val="tx2"/>
              </a:solidFill>
            </a:endParaRPr>
          </a:p>
          <a:p>
            <a:pPr marL="838200" lvl="1" indent="-228600">
              <a:buFont typeface="Arial" charset="0"/>
              <a:buChar char="•"/>
            </a:pPr>
            <a:r>
              <a:rPr lang="en-US" sz="1465" dirty="0" err="1">
                <a:solidFill>
                  <a:schemeClr val="tx2"/>
                </a:solidFill>
              </a:rPr>
              <a:t>MIOpenGEMM</a:t>
            </a:r>
            <a:endParaRPr lang="en-US" sz="1465" dirty="0">
              <a:solidFill>
                <a:schemeClr val="tx2"/>
              </a:solidFill>
            </a:endParaRPr>
          </a:p>
          <a:p>
            <a:pPr marL="838200" lvl="1" indent="-228600">
              <a:buFont typeface="Arial" charset="0"/>
              <a:buChar char="•"/>
            </a:pPr>
            <a:r>
              <a:rPr lang="en-US" sz="1465" b="1" dirty="0" err="1">
                <a:solidFill>
                  <a:schemeClr val="tx2"/>
                </a:solidFill>
              </a:rPr>
              <a:t>MIOpen </a:t>
            </a:r>
            <a:r>
              <a:rPr lang="x-none" altLang="en-US" sz="1465" b="1" dirty="0" err="1">
                <a:solidFill>
                  <a:schemeClr val="tx2"/>
                </a:solidFill>
              </a:rPr>
              <a:t>2.0 w/ BFloat16 support (Like cuDNN)</a:t>
            </a:r>
            <a:endParaRPr lang="x-none" altLang="en-US" sz="1465" b="1" dirty="0" err="1">
              <a:solidFill>
                <a:schemeClr val="tx2"/>
              </a:solidFill>
            </a:endParaRPr>
          </a:p>
          <a:p>
            <a:pPr marL="838200" lvl="1" indent="-228600">
              <a:buFont typeface="Arial"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charset="0"/>
              <a:buChar char="•"/>
            </a:pPr>
            <a:r>
              <a:rPr lang="en-US" sz="1465" dirty="0">
                <a:solidFill>
                  <a:schemeClr val="tx2"/>
                </a:solidFill>
              </a:rPr>
              <a:t>RCCL</a:t>
            </a:r>
            <a:endParaRPr lang="en-US" sz="1465" dirty="0">
              <a:solidFill>
                <a:schemeClr val="tx2"/>
              </a:solidFill>
            </a:endParaRPr>
          </a:p>
          <a:p>
            <a:pPr marL="838200" lvl="1" indent="-228600">
              <a:buFont typeface="Arial"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charset="0"/>
              <a:buChar char="•"/>
            </a:pPr>
            <a:r>
              <a:rPr lang="en-US" sz="1465" b="1" dirty="0" err="1">
                <a:solidFill>
                  <a:srgbClr val="FF0000"/>
                </a:solidFill>
              </a:rPr>
              <a:t>hipCUB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33755"/>
          </a:xfrm>
        </p:spPr>
        <p:txBody>
          <a:bodyPr>
            <a:normAutofit fontScale="90000"/>
          </a:bodyPr>
          <a:lstStyle/>
          <a:p>
            <a:r>
              <a:rPr lang="x-none" altLang="en-US"/>
              <a:t>Layer Model of ROCm Stack &amp; Language</a:t>
            </a:r>
          </a:p>
        </p:txBody>
      </p:sp>
      <p:sp>
        <p:nvSpPr>
          <p:cNvPr id="3" name="Content Placeholder 2"/>
          <p:cNvSpPr>
            <a:spLocks noGrp="1"/>
          </p:cNvSpPr>
          <p:nvPr>
            <p:ph sz="half" idx="1"/>
          </p:nvPr>
        </p:nvSpPr>
        <p:spPr>
          <a:xfrm>
            <a:off x="838200" y="1826260"/>
            <a:ext cx="4832350" cy="4351655"/>
          </a:xfrm>
        </p:spPr>
        <p:txBody>
          <a:bodyPr>
            <a:normAutofit/>
          </a:bodyPr>
          <a:lstStyle/>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Grp="1"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94385"/>
          </a:xfrm>
        </p:spPr>
        <p:txBody>
          <a:bodyPr/>
          <a:lstStyle/>
          <a:p>
            <a:r>
              <a:rPr lang="x-none" altLang="en-US"/>
              <a:t>AMD AI over ROCm</a:t>
            </a:r>
          </a:p>
        </p:txBody>
      </p:sp>
      <p:pic>
        <p:nvPicPr>
          <p:cNvPr id="5" name="Content Placeholder 4"/>
          <p:cNvPicPr>
            <a:picLocks noGrp="1" noChangeAspect="1"/>
          </p:cNvPicPr>
          <p:nvPr>
            <p:ph sz="half" idx="2"/>
          </p:nvPr>
        </p:nvPicPr>
        <p:blipFill>
          <a:blip r:embed="rId1"/>
          <a:stretch>
            <a:fillRect/>
          </a:stretch>
        </p:blipFill>
        <p:spPr>
          <a:xfrm>
            <a:off x="6534150" y="1871980"/>
            <a:ext cx="5435600" cy="4131310"/>
          </a:xfrm>
          <a:prstGeom prst="rect">
            <a:avLst/>
          </a:prstGeom>
        </p:spPr>
      </p:pic>
      <p:graphicFrame>
        <p:nvGraphicFramePr>
          <p:cNvPr id="6" name="Content Placeholder 5"/>
          <p:cNvGraphicFramePr>
            <a:graphicFrameLocks noGrp="1"/>
          </p:cNvGraphicFramePr>
          <p:nvPr>
            <p:ph sz="half" idx="1"/>
          </p:nvPr>
        </p:nvGraphicFramePr>
        <p:xfrm>
          <a:off x="316230" y="1616075"/>
          <a:ext cx="5962650" cy="4736467"/>
        </p:xfrm>
        <a:graphic>
          <a:graphicData uri="http://schemas.openxmlformats.org/drawingml/2006/table">
            <a:tbl>
              <a:tblPr firstRow="1" bandRow="1">
                <a:tableStyleId>{5C22544A-7EE6-4342-B048-85BDC9FD1C3A}</a:tableStyleId>
              </a:tblPr>
              <a:tblGrid>
                <a:gridCol w="1192530"/>
                <a:gridCol w="1192530"/>
                <a:gridCol w="1192530"/>
                <a:gridCol w="1192530"/>
                <a:gridCol w="1192530"/>
              </a:tblGrid>
              <a:tr h="369571">
                <a:tc>
                  <a:txBody>
                    <a:bodyPr/>
                    <a:lstStyle/>
                    <a:p>
                      <a:pPr>
                        <a:buNone/>
                      </a:pPr>
                      <a:r>
                        <a:rPr sz="1000"/>
                        <a:t>Framework </a:t>
                      </a:r>
                    </a:p>
                  </a:txBody>
                  <a:tcPr/>
                </a:tc>
                <a:tc>
                  <a:txBody>
                    <a:bodyPr/>
                    <a:lstStyle/>
                    <a:p>
                      <a:pPr>
                        <a:buNone/>
                      </a:pPr>
                      <a:r>
                        <a:rPr sz="1000"/>
                        <a:t>Status </a:t>
                      </a:r>
                    </a:p>
                  </a:txBody>
                  <a:tcPr/>
                </a:tc>
                <a:tc>
                  <a:txBody>
                    <a:bodyPr/>
                    <a:lstStyle/>
                    <a:p>
                      <a:pPr>
                        <a:buNone/>
                      </a:pPr>
                      <a:r>
                        <a:rPr sz="1000"/>
                        <a:t>MIOpen Enabled </a:t>
                      </a:r>
                    </a:p>
                  </a:txBody>
                  <a:tcPr/>
                </a:tc>
                <a:tc>
                  <a:txBody>
                    <a:bodyPr/>
                    <a:lstStyle/>
                    <a:p>
                      <a:pPr>
                        <a:buNone/>
                      </a:pPr>
                      <a:r>
                        <a:rPr sz="1000"/>
                        <a:t>Upstreamed   </a:t>
                      </a:r>
                    </a:p>
                  </a:txBody>
                  <a:tcPr/>
                </a:tc>
                <a:tc>
                  <a:txBody>
                    <a:bodyPr/>
                    <a:lstStyle/>
                    <a:p>
                      <a:pPr>
                        <a:buNone/>
                      </a:pPr>
                      <a:r>
                        <a:rPr sz="1000"/>
                        <a:t>Current Repository</a:t>
                      </a:r>
                    </a:p>
                  </a:txBody>
                  <a:tcPr/>
                </a:tc>
              </a:tr>
              <a:tr h="542925">
                <a:tc>
                  <a:txBody>
                    <a:bodyPr/>
                    <a:lstStyle/>
                    <a:p>
                      <a:pPr>
                        <a:buNone/>
                      </a:pPr>
                      <a:r>
                        <a:rPr sz="1000"/>
                        <a:t>Caffe       </a:t>
                      </a:r>
                    </a:p>
                  </a:txBody>
                  <a:tcPr/>
                </a:tc>
                <a:tc>
                  <a:txBody>
                    <a:bodyPr/>
                    <a:lstStyle/>
                    <a:p>
                      <a:pPr>
                        <a:buNone/>
                      </a:pPr>
                      <a:r>
                        <a:rPr sz="1000"/>
                        <a:t>Public     </a:t>
                      </a:r>
                    </a:p>
                  </a:txBody>
                  <a:tcPr/>
                </a:tc>
                <a:tc>
                  <a:txBody>
                    <a:bodyPr/>
                    <a:lstStyle/>
                    <a:p>
                      <a:pPr>
                        <a:buNone/>
                      </a:pPr>
                      <a:r>
                        <a:rPr sz="1000"/>
                        <a:t>Yes            </a:t>
                      </a:r>
                    </a:p>
                  </a:txBody>
                  <a:tcPr/>
                </a:tc>
                <a:tc>
                  <a:txBody>
                    <a:bodyPr/>
                    <a:lstStyle/>
                    <a:p>
                      <a:pPr>
                        <a:buNone/>
                      </a:pPr>
                      <a:r>
                        <a:rPr sz="1000"/>
                        <a:t>              </a:t>
                      </a:r>
                    </a:p>
                  </a:txBody>
                  <a:tcPr/>
                </a:tc>
                <a:tc>
                  <a:txBody>
                    <a:bodyPr/>
                    <a:lstStyle/>
                    <a:p>
                      <a:pPr>
                        <a:buNone/>
                      </a:pPr>
                      <a:r>
                        <a:rPr sz="1000"/>
                        <a:t>https://github.com/ROCmSoftwarePlatform/hipCaffe</a:t>
                      </a:r>
                    </a:p>
                  </a:txBody>
                  <a:tcPr/>
                </a:tc>
              </a:tr>
              <a:tr h="705485">
                <a:tc>
                  <a:txBody>
                    <a:bodyPr/>
                    <a:lstStyle/>
                    <a:p>
                      <a:pPr>
                        <a:buNone/>
                      </a:pPr>
                      <a:r>
                        <a:rPr sz="1000"/>
                        <a:t>Tensorflow  </a:t>
                      </a:r>
                      <a:r>
                        <a:rPr lang="x-none" sz="1000"/>
                        <a:t>2.0</a:t>
                      </a:r>
                      <a:r>
                        <a:rPr sz="1000"/>
                        <a:t> </a:t>
                      </a:r>
                    </a:p>
                  </a:txBody>
                  <a:tcPr/>
                </a:tc>
                <a:tc>
                  <a:txBody>
                    <a:bodyPr/>
                    <a:lstStyle/>
                    <a:p>
                      <a:pPr>
                        <a:buNone/>
                      </a:pPr>
                      <a:r>
                        <a:rPr lang="x-none" sz="1000"/>
                        <a:t>Verified</a:t>
                      </a:r>
                      <a:endParaRPr sz="1000"/>
                    </a:p>
                  </a:txBody>
                  <a:tcPr/>
                </a:tc>
                <a:tc>
                  <a:txBody>
                    <a:bodyPr/>
                    <a:lstStyle/>
                    <a:p>
                      <a:pPr>
                        <a:buNone/>
                      </a:pPr>
                      <a:r>
                        <a:rPr sz="1000"/>
                        <a:t>Yes             </a:t>
                      </a:r>
                    </a:p>
                  </a:txBody>
                  <a:tcPr/>
                </a:tc>
                <a:tc>
                  <a:txBody>
                    <a:bodyPr/>
                    <a:lstStyle/>
                    <a:p>
                      <a:pPr>
                        <a:buNone/>
                      </a:pPr>
                      <a:r>
                        <a:rPr sz="1000"/>
                        <a:t>CLA in Progress </a:t>
                      </a:r>
                    </a:p>
                  </a:txBody>
                  <a:tcPr/>
                </a:tc>
                <a:tc>
                  <a:txBody>
                    <a:bodyPr/>
                    <a:lstStyle/>
                    <a:p>
                      <a:pPr>
                        <a:buNone/>
                      </a:pPr>
                      <a:r>
                        <a:rPr sz="1000"/>
                        <a:t>Notes: Working on NCCL and XLA enablement, Running</a:t>
                      </a:r>
                    </a:p>
                  </a:txBody>
                  <a:tcPr/>
                </a:tc>
              </a:tr>
              <a:tr h="504191">
                <a:tc>
                  <a:txBody>
                    <a:bodyPr/>
                    <a:lstStyle/>
                    <a:p>
                      <a:pPr>
                        <a:buNone/>
                      </a:pPr>
                      <a:r>
                        <a:rPr sz="1000"/>
                        <a:t>Caffe2       </a:t>
                      </a:r>
                    </a:p>
                  </a:txBody>
                  <a:tcPr/>
                </a:tc>
                <a:tc>
                  <a:txBody>
                    <a:bodyPr/>
                    <a:lstStyle/>
                    <a:p>
                      <a:pPr>
                        <a:buNone/>
                      </a:pPr>
                      <a:r>
                        <a:rPr sz="1000"/>
                        <a:t>Upstreaming </a:t>
                      </a:r>
                    </a:p>
                  </a:txBody>
                  <a:tcPr/>
                </a:tc>
                <a:tc>
                  <a:txBody>
                    <a:bodyPr/>
                    <a:lstStyle/>
                    <a:p>
                      <a:pPr>
                        <a:buNone/>
                      </a:pPr>
                      <a:r>
                        <a:rPr sz="1000"/>
                        <a:t>Yes </a:t>
                      </a:r>
                    </a:p>
                  </a:txBody>
                  <a:tcPr/>
                </a:tc>
                <a:tc>
                  <a:txBody>
                    <a:bodyPr/>
                    <a:lstStyle/>
                    <a:p>
                      <a:pPr>
                        <a:buNone/>
                      </a:pPr>
                      <a:r>
                        <a:rPr sz="1000"/>
                        <a:t>CLA in Progress </a:t>
                      </a:r>
                    </a:p>
                  </a:txBody>
                  <a:tcPr/>
                </a:tc>
                <a:tc>
                  <a:txBody>
                    <a:bodyPr/>
                    <a:lstStyle/>
                    <a:p>
                      <a:pPr>
                        <a:buNone/>
                      </a:pPr>
                      <a:r>
                        <a:rPr sz="1000"/>
                        <a:t>https://github.com/ROCmSoftwarePlatform/caffe2</a:t>
                      </a:r>
                    </a:p>
                  </a:txBody>
                  <a:tcPr/>
                </a:tc>
              </a:tr>
              <a:tr h="640080">
                <a:tc>
                  <a:txBody>
                    <a:bodyPr/>
                    <a:lstStyle/>
                    <a:p>
                      <a:pPr>
                        <a:buNone/>
                      </a:pPr>
                      <a:r>
                        <a:rPr sz="1000"/>
                        <a:t>Torch HIP   </a:t>
                      </a:r>
                    </a:p>
                  </a:txBody>
                  <a:tcPr/>
                </a:tc>
                <a:tc>
                  <a:txBody>
                    <a:bodyPr/>
                    <a:lstStyle/>
                    <a:p>
                      <a:pPr>
                        <a:buNone/>
                      </a:pPr>
                      <a:r>
                        <a:rPr sz="1000"/>
                        <a:t>Upstreaming </a:t>
                      </a:r>
                    </a:p>
                  </a:txBody>
                  <a:tcPr/>
                </a:tc>
                <a:tc>
                  <a:txBody>
                    <a:bodyPr/>
                    <a:lstStyle/>
                    <a:p>
                      <a:pPr>
                        <a:buNone/>
                      </a:pPr>
                      <a:r>
                        <a:rPr sz="1000"/>
                        <a:t>Development </a:t>
                      </a:r>
                    </a:p>
                  </a:txBody>
                  <a:tcPr/>
                </a:tc>
                <a:tc>
                  <a:txBody>
                    <a:bodyPr/>
                    <a:lstStyle/>
                    <a:p>
                      <a:pPr>
                        <a:buNone/>
                      </a:pPr>
                      <a:r>
                        <a:rPr sz="1000"/>
                        <a:t>In process </a:t>
                      </a:r>
                    </a:p>
                  </a:txBody>
                  <a:tcPr/>
                </a:tc>
                <a:tc>
                  <a:txBody>
                    <a:bodyPr/>
                    <a:lstStyle/>
                    <a:p>
                      <a:pPr>
                        <a:buNone/>
                      </a:pPr>
                      <a:r>
                        <a:rPr sz="1000"/>
                        <a:t>https://github.com/ROCmSoftwarePlatform/cutorch_hip</a:t>
                      </a:r>
                    </a:p>
                  </a:txBody>
                  <a:tcPr/>
                </a:tc>
              </a:tr>
              <a:tr h="504191">
                <a:tc>
                  <a:txBody>
                    <a:bodyPr/>
                    <a:lstStyle/>
                    <a:p>
                      <a:pPr>
                        <a:buNone/>
                      </a:pPr>
                      <a:r>
                        <a:rPr sz="1000"/>
                        <a:t>HIPnn        </a:t>
                      </a:r>
                    </a:p>
                  </a:txBody>
                  <a:tcPr/>
                </a:tc>
                <a:tc>
                  <a:txBody>
                    <a:bodyPr/>
                    <a:lstStyle/>
                    <a:p>
                      <a:pPr>
                        <a:buNone/>
                      </a:pPr>
                      <a:r>
                        <a:rPr sz="1000"/>
                        <a:t>Upstreaming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https://github.com/ROCmSoftwarePlatform/cunn_hip</a:t>
                      </a:r>
                    </a:p>
                  </a:txBody>
                  <a:tcPr/>
                </a:tc>
              </a:tr>
              <a:tr h="369571">
                <a:tc>
                  <a:txBody>
                    <a:bodyPr/>
                    <a:lstStyle/>
                    <a:p>
                      <a:pPr>
                        <a:buNone/>
                      </a:pPr>
                      <a:r>
                        <a:rPr sz="1000"/>
                        <a:t>PyTorch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 </a:t>
                      </a:r>
                    </a:p>
                  </a:txBody>
                  <a:tcPr/>
                </a:tc>
              </a:tr>
              <a:tr h="504191">
                <a:tc>
                  <a:txBody>
                    <a:bodyPr/>
                    <a:lstStyle/>
                    <a:p>
                      <a:pPr>
                        <a:buNone/>
                      </a:pPr>
                      <a:r>
                        <a:rPr sz="1000"/>
                        <a:t>MxNet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https://github.com/ROCmSoftwarePlatform/mxnet  </a:t>
                      </a:r>
                    </a:p>
                  </a:txBody>
                  <a:tcPr/>
                </a:tc>
              </a:tr>
              <a:tr h="369571">
                <a:tc>
                  <a:txBody>
                    <a:bodyPr/>
                    <a:lstStyle/>
                    <a:p>
                      <a:pPr>
                        <a:buNone/>
                      </a:pPr>
                      <a:r>
                        <a:rPr sz="1000"/>
                        <a:t>CNTK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           </a:t>
                      </a: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Application Development over ROCm Stack</a:t>
            </a:r>
          </a:p>
        </p:txBody>
      </p:sp>
      <p:sp>
        <p:nvSpPr>
          <p:cNvPr id="3" name="Content Placeholder 2"/>
          <p:cNvSpPr>
            <a:spLocks noGrp="1"/>
          </p:cNvSpPr>
          <p:nvPr>
            <p:ph sz="half" idx="1"/>
          </p:nvPr>
        </p:nvSpPr>
        <p:spPr>
          <a:xfrm>
            <a:off x="838200" y="1532890"/>
            <a:ext cx="5181600" cy="4644390"/>
          </a:xfrm>
        </p:spPr>
        <p:txBody>
          <a:bodyPr>
            <a:normAutofit fontScale="77500" lnSpcReduction="10000"/>
          </a:bodyPr>
          <a:lstStyle/>
          <a:p>
            <a:r>
              <a:rPr lang="x-none" altLang="en-US"/>
              <a:t>Languages support</a:t>
            </a:r>
            <a:endParaRPr lang="x-none" altLang="en-US"/>
          </a:p>
          <a:p>
            <a:pPr lvl="1"/>
            <a:r>
              <a:rPr lang="x-none" altLang="en-US"/>
              <a:t>HCC:  C++ dialect with extensions to express all forms of parallelism, including multicore CPU, SIMD and GPU.</a:t>
            </a:r>
            <a:endParaRPr lang="x-none" altLang="en-US"/>
          </a:p>
          <a:p>
            <a:pPr lvl="1"/>
            <a:r>
              <a:rPr lang="x-none" altLang="en-US"/>
              <a:t>HIP:  C++ dialect designed to ease conversion of Cuda applications to portable C++ code.It provides a C-style API and a C++ kernel language. </a:t>
            </a:r>
            <a:endParaRPr lang="x-none" altLang="en-US"/>
          </a:p>
          <a:p>
            <a:pPr lvl="1"/>
            <a:r>
              <a:rPr lang="x-none" altLang="en-US"/>
              <a:t>OpenCL: provides a C run-time API and C99-based kernel language.</a:t>
            </a:r>
            <a:endParaRPr lang="x-none" altLang="en-US"/>
          </a:p>
          <a:p>
            <a:pPr lvl="1"/>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a:p>
            <a:endParaRPr lang="x-none" altLang="en-US"/>
          </a:p>
        </p:txBody>
      </p:sp>
      <p:graphicFrame>
        <p:nvGraphicFramePr>
          <p:cNvPr id="5" name="Table 4"/>
          <p:cNvGraphicFramePr/>
          <p:nvPr/>
        </p:nvGraphicFramePr>
        <p:xfrm>
          <a:off x="6256020" y="2247900"/>
          <a:ext cx="5628005" cy="3048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lstStyle/>
                    <a:p>
                      <a:pPr>
                        <a:buNone/>
                      </a:pPr>
                      <a:r>
                        <a:rPr lang="x-none"/>
                        <a:t>GCN Version</a:t>
                      </a:r>
                    </a:p>
                  </a:txBody>
                  <a:tcPr/>
                </a:tc>
                <a:tc>
                  <a:txBody>
                    <a:bodyPr/>
                    <a:lstStyle/>
                    <a:p>
                      <a:pPr>
                        <a:buNone/>
                      </a:pPr>
                      <a:r>
                        <a:rPr lang="x-none"/>
                        <a:t>GPU/APU Family</a:t>
                      </a:r>
                    </a:p>
                  </a:txBody>
                  <a:tcPr/>
                </a:tc>
                <a:tc>
                  <a:txBody>
                    <a:bodyPr/>
                    <a:lstStyle/>
                    <a:p>
                      <a:pPr>
                        <a:buNone/>
                      </a:pPr>
                      <a:r>
                        <a:rPr lang="x-none"/>
                        <a:t>Example of Radeon GPU</a:t>
                      </a:r>
                    </a:p>
                  </a:txBody>
                  <a:tcPr/>
                </a:tc>
              </a:tr>
              <a:tr h="381000">
                <a:tc>
                  <a:txBody>
                    <a:bodyPr/>
                    <a:lstStyle/>
                    <a:p>
                      <a:pPr>
                        <a:buNone/>
                      </a:pPr>
                      <a:r>
                        <a:rPr lang="x-none" sz="1200"/>
                        <a:t>gfx701</a:t>
                      </a:r>
                    </a:p>
                  </a:txBody>
                  <a:tcPr/>
                </a:tc>
                <a:tc>
                  <a:txBody>
                    <a:bodyPr/>
                    <a:lstStyle/>
                    <a:p>
                      <a:pPr>
                        <a:buNone/>
                      </a:pPr>
                      <a:r>
                        <a:rPr lang="x-none" sz="1200"/>
                        <a:t>GFX7</a:t>
                      </a:r>
                    </a:p>
                  </a:txBody>
                  <a:tcPr/>
                </a:tc>
                <a:tc>
                  <a:txBody>
                    <a:bodyPr/>
                    <a:lstStyle/>
                    <a:p>
                      <a:pPr>
                        <a:buNone/>
                      </a:pPr>
                      <a:r>
                        <a:rPr sz="1200"/>
                        <a:t>FirePro W8100, FirePro W9100, Radeon R9 290, Radeon R9 390</a:t>
                      </a:r>
                    </a:p>
                  </a:txBody>
                  <a:tcPr/>
                </a:tc>
              </a:tr>
              <a:tr h="381000">
                <a:tc>
                  <a:txBody>
                    <a:bodyPr/>
                    <a:lstStyle/>
                    <a:p>
                      <a:pPr>
                        <a:buNone/>
                      </a:pPr>
                      <a:r>
                        <a:rPr lang="x-none" sz="1200"/>
                        <a:t>gfx801</a:t>
                      </a:r>
                    </a:p>
                  </a:txBody>
                  <a:tcPr/>
                </a:tc>
                <a:tc>
                  <a:txBody>
                    <a:bodyPr/>
                    <a:lstStyle/>
                    <a:p>
                      <a:pPr>
                        <a:buNone/>
                      </a:pPr>
                      <a:r>
                        <a:rPr lang="x-none" sz="1200"/>
                        <a:t>Carrizo APU</a:t>
                      </a:r>
                    </a:p>
                  </a:txBody>
                  <a:tcPr/>
                </a:tc>
                <a:tc>
                  <a:txBody>
                    <a:bodyPr/>
                    <a:lstStyle/>
                    <a:p>
                      <a:pPr>
                        <a:buNone/>
                      </a:pPr>
                      <a:r>
                        <a:rPr sz="1200"/>
                        <a:t>FX-8800P</a:t>
                      </a:r>
                    </a:p>
                  </a:txBody>
                  <a:tcPr/>
                </a:tc>
              </a:tr>
              <a:tr h="381000">
                <a:tc>
                  <a:txBody>
                    <a:bodyPr/>
                    <a:lstStyle/>
                    <a:p>
                      <a:pPr>
                        <a:buNone/>
                      </a:pPr>
                      <a:r>
                        <a:rPr lang="x-none" sz="1200"/>
                        <a:t>gfx803</a:t>
                      </a:r>
                    </a:p>
                  </a:txBody>
                  <a:tcPr/>
                </a:tc>
                <a:tc>
                  <a:txBody>
                    <a:bodyPr/>
                    <a:lstStyle/>
                    <a:p>
                      <a:pPr>
                        <a:buNone/>
                      </a:pPr>
                      <a:r>
                        <a:rPr lang="x-none" sz="1200"/>
                        <a:t>GFX8</a:t>
                      </a:r>
                    </a:p>
                  </a:txBody>
                  <a:tcPr/>
                </a:tc>
                <a:tc>
                  <a:txBody>
                    <a:bodyPr/>
                    <a:lstStyle/>
                    <a:p>
                      <a:pPr>
                        <a:buNone/>
                      </a:pPr>
                      <a:r>
                        <a:rPr sz="1200"/>
                        <a:t>R9 Fury, R9 Fury X, R9 Nano, FirePro S9300 x2, Radeon RX 480, Radeon RX 470, Radeon RX 460</a:t>
                      </a:r>
                    </a:p>
                  </a:txBody>
                  <a:tcPr/>
                </a:tc>
              </a:tr>
              <a:tr h="381000">
                <a:tc>
                  <a:txBody>
                    <a:bodyPr/>
                    <a:lstStyle/>
                    <a:p>
                      <a:pPr>
                        <a:buNone/>
                      </a:pPr>
                      <a:r>
                        <a:rPr lang="x-none" sz="1200"/>
                        <a:t>gfx900</a:t>
                      </a:r>
                    </a:p>
                  </a:txBody>
                  <a:tcPr/>
                </a:tc>
                <a:tc>
                  <a:txBody>
                    <a:bodyPr/>
                    <a:lstStyle/>
                    <a:p>
                      <a:pPr>
                        <a:buNone/>
                      </a:pPr>
                      <a:r>
                        <a:rPr lang="x-none" sz="1200"/>
                        <a:t>GFX9</a:t>
                      </a:r>
                    </a:p>
                  </a:txBody>
                  <a:tcPr/>
                </a:tc>
                <a:tc>
                  <a:txBody>
                    <a:bodyPr/>
                    <a:lstStyle/>
                    <a:p>
                      <a:pPr>
                        <a:buNone/>
                      </a:pPr>
                      <a:r>
                        <a:rPr sz="1200"/>
                        <a:t>Vega10</a:t>
                      </a: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2400" y="365125"/>
            <a:ext cx="9931400" cy="687070"/>
          </a:xfrm>
        </p:spPr>
        <p:txBody>
          <a:bodyPr>
            <a:normAutofit fontScale="90000"/>
          </a:bodyPr>
          <a:lstStyle/>
          <a:p>
            <a:r>
              <a:rPr lang="x-none" altLang="en-US"/>
              <a:t>MIVisionX Overview</a:t>
            </a:r>
            <a:endParaRPr lang="zh-CN" altLang="en-US" dirty="0"/>
          </a:p>
        </p:txBody>
      </p:sp>
      <p:sp>
        <p:nvSpPr>
          <p:cNvPr id="3" name="内容占位符 2"/>
          <p:cNvSpPr>
            <a:spLocks noGrp="1"/>
          </p:cNvSpPr>
          <p:nvPr>
            <p:ph idx="1"/>
          </p:nvPr>
        </p:nvSpPr>
        <p:spPr>
          <a:xfrm>
            <a:off x="838200" y="1359535"/>
            <a:ext cx="10515600" cy="4768850"/>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x-none" altLang="en-US" sz="3600" dirty="0"/>
              <a:t>MIVisionX - AMD OpenVX &amp; OpenVX Extensions</a:t>
            </a:r>
            <a:r>
              <a:rPr lang="x-none" altLang="en-US" dirty="0"/>
              <a:t> </a:t>
            </a:r>
            <a:endParaRPr lang="zh-CN" altLang="en-US" dirty="0"/>
          </a:p>
        </p:txBody>
      </p:sp>
      <p:sp>
        <p:nvSpPr>
          <p:cNvPr id="3" name="内容占位符 2"/>
          <p:cNvSpPr>
            <a:spLocks noGrp="1"/>
          </p:cNvSpPr>
          <p:nvPr>
            <p:ph sz="half" idx="1"/>
          </p:nvPr>
        </p:nvSpPr>
        <p:spPr>
          <a:xfrm>
            <a:off x="838835" y="1670050"/>
            <a:ext cx="10876915" cy="4771390"/>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p>
        </p:txBody>
      </p:sp>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9528</Words>
  <Application>Kingsoft Office WPP</Application>
  <PresentationFormat>Widescreen</PresentationFormat>
  <Paragraphs>386</Paragraphs>
  <Slides>26</Slides>
  <Notes>17</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Brief on AMD ROCm &amp; MIVisionX</vt:lpstr>
      <vt:lpstr>Summary</vt:lpstr>
      <vt:lpstr>Agenda</vt:lpstr>
      <vt:lpstr>AMD ROCm 2.6 Software Stack</vt:lpstr>
      <vt:lpstr>Layer Model of ROCm Stack &amp; Language</vt:lpstr>
      <vt:lpstr>AMD AI over ROCm</vt:lpstr>
      <vt:lpstr>Application Development over ROCm Stack</vt:lpstr>
      <vt:lpstr>MIVisionX Overview</vt:lpstr>
      <vt:lpstr>MIVisionX - AMD OpenVX &amp; OpenVX Extensions </vt:lpstr>
      <vt:lpstr>MIVisionX - Applications Based on AMD OpenVX</vt:lpstr>
      <vt:lpstr>MIVisionX - AMD OpenVX Client/Server Demo App</vt:lpstr>
      <vt:lpstr>MIVisionX - Neural Net Model Compiler &amp; Optimizer</vt:lpstr>
      <vt:lpstr>MIVisionX - Toolkit</vt:lpstr>
      <vt:lpstr>MIVisionX - Utilities</vt:lpstr>
      <vt:lpstr>Backup</vt:lpstr>
      <vt:lpstr>AMD Graphics Core Next</vt:lpstr>
      <vt:lpstr>Vega Series Processor</vt:lpstr>
      <vt:lpstr>Compute Unit (CU) and Memory Hierarchy</vt:lpstr>
      <vt:lpstr>Performance Overview of Various CPU and GPU Architecture</vt:lpstr>
      <vt:lpstr>AMD ROCm Overview</vt:lpstr>
      <vt:lpstr>ROCm vs CUDA</vt:lpstr>
      <vt:lpstr>HIP (Heterogeous-compute Interface for Portability，异构计算可移植接口)</vt:lpstr>
      <vt:lpstr>PowerPoint 演示文稿</vt:lpstr>
      <vt:lpstr>PowerPoint 演示文稿</vt:lpstr>
      <vt:lpstr>HSA support in AMD GPUs &amp; Software</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alanz</cp:lastModifiedBy>
  <cp:revision>260</cp:revision>
  <dcterms:created xsi:type="dcterms:W3CDTF">2019-08-15T08:13:09Z</dcterms:created>
  <dcterms:modified xsi:type="dcterms:W3CDTF">2019-08-15T08:13:09Z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e0bfd7cf-768b-415c-8f95-f67fc4f78c1d</vt:lpwstr>
  </property>
  <property fmtid="{D5CDD505-2E9C-101B-9397-08002B2CF9AE}" pid="4" name="CTP_TimeStamp">
    <vt:lpwstr>2019-08-04 06:47:38Z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